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1104" r:id="rId4"/>
    <p:sldId id="327" r:id="rId5"/>
    <p:sldId id="1255" r:id="rId6"/>
    <p:sldId id="328" r:id="rId7"/>
    <p:sldId id="1259" r:id="rId8"/>
    <p:sldId id="1269" r:id="rId9"/>
    <p:sldId id="1260" r:id="rId10"/>
    <p:sldId id="1261" r:id="rId11"/>
    <p:sldId id="1262" r:id="rId12"/>
    <p:sldId id="1263" r:id="rId13"/>
    <p:sldId id="1264" r:id="rId14"/>
    <p:sldId id="1265" r:id="rId15"/>
    <p:sldId id="1266" r:id="rId16"/>
    <p:sldId id="1267" r:id="rId17"/>
    <p:sldId id="258" r:id="rId18"/>
    <p:sldId id="259" r:id="rId19"/>
    <p:sldId id="260" r:id="rId20"/>
    <p:sldId id="261" r:id="rId21"/>
    <p:sldId id="262" r:id="rId22"/>
    <p:sldId id="1250" r:id="rId23"/>
    <p:sldId id="1239" r:id="rId24"/>
    <p:sldId id="1240" r:id="rId25"/>
    <p:sldId id="1241" r:id="rId26"/>
    <p:sldId id="1186" r:id="rId27"/>
    <p:sldId id="1187" r:id="rId28"/>
    <p:sldId id="1242" r:id="rId29"/>
    <p:sldId id="1198" r:id="rId30"/>
    <p:sldId id="1208" r:id="rId31"/>
    <p:sldId id="1243" r:id="rId32"/>
    <p:sldId id="1244" r:id="rId33"/>
    <p:sldId id="1117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1133" r:id="rId42"/>
    <p:sldId id="1135" r:id="rId43"/>
    <p:sldId id="270" r:id="rId44"/>
    <p:sldId id="271" r:id="rId45"/>
    <p:sldId id="272" r:id="rId46"/>
    <p:sldId id="273" r:id="rId47"/>
    <p:sldId id="274" r:id="rId48"/>
    <p:sldId id="275" r:id="rId49"/>
    <p:sldId id="1252" r:id="rId50"/>
    <p:sldId id="1251" r:id="rId51"/>
    <p:sldId id="1253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1254" r:id="rId68"/>
    <p:sldId id="1246" r:id="rId69"/>
    <p:sldId id="291" r:id="rId70"/>
    <p:sldId id="1248" r:id="rId71"/>
    <p:sldId id="1249" r:id="rId72"/>
    <p:sldId id="322" r:id="rId73"/>
    <p:sldId id="323" r:id="rId74"/>
    <p:sldId id="324" r:id="rId75"/>
    <p:sldId id="1245" r:id="rId76"/>
    <p:sldId id="325" r:id="rId77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19"/>
    <p:restoredTop sz="94767"/>
  </p:normalViewPr>
  <p:slideViewPr>
    <p:cSldViewPr snapToGrid="0" snapToObjects="1">
      <p:cViewPr varScale="1">
        <p:scale>
          <a:sx n="126" d="100"/>
          <a:sy n="126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B65C-47B9-A143-BB72-94359FA11E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Dr.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B9424-9D6C-3C4E-86F0-7741BA9B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" y="1512887"/>
            <a:ext cx="8826500" cy="4533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080026-2947-B14A-8F0B-9B7803E1FB8B}"/>
              </a:ext>
            </a:extLst>
          </p:cNvPr>
          <p:cNvSpPr txBox="1">
            <a:spLocks/>
          </p:cNvSpPr>
          <p:nvPr/>
        </p:nvSpPr>
        <p:spPr>
          <a:xfrm>
            <a:off x="504000" y="301320"/>
            <a:ext cx="9071640" cy="67934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Exemple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10243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FC1D94-B72D-E645-A19B-E5A5C5FB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" y="1158148"/>
            <a:ext cx="9017000" cy="5956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1545DF-F40D-7449-B4DD-F8AA01D4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206352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CAD5D-E8CA-6348-898C-7393CACA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428778"/>
            <a:ext cx="9832652" cy="55233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A9E228-AD45-D740-9DF0-0FF99711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40783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00522-6401-B247-BF70-9B6B33E4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2" y="1728787"/>
            <a:ext cx="7124700" cy="41021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44A96B-CB27-7C4A-A272-8FA159A7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3609138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0D16EF-E455-874B-A98B-0C002D1F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0" y="1048055"/>
            <a:ext cx="9486900" cy="6210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4A8054-D779-BF44-A1D2-AA9B63F7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93236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22B207-82E7-3246-8990-3EB3387E8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039937"/>
            <a:ext cx="9779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3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13408B-5D2F-C349-89B0-8BA8C44E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42" y="1102629"/>
            <a:ext cx="6495939" cy="6155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65F372-D112-7C44-8FDE-4074ACF3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4742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696658" y="4236514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C462C-D310-6F4C-A568-97235266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236514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endParaRPr lang="en-US" sz="2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AI versus 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vezi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concentrează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o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Există</a:t>
            </a:r>
            <a:r>
              <a:rPr lang="en-US" sz="2800"/>
              <a:t> un </a:t>
            </a:r>
            <a:r>
              <a:rPr lang="en-US" sz="2800" err="1"/>
              <a:t>tipar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Dar nu </a:t>
            </a:r>
            <a:r>
              <a:rPr lang="en-US" sz="2800" err="1"/>
              <a:t>îl</a:t>
            </a:r>
            <a:r>
              <a:rPr lang="en-US" sz="2800"/>
              <a:t> </a:t>
            </a:r>
            <a:r>
              <a:rPr lang="en-US" sz="2800" err="1"/>
              <a:t>putem</a:t>
            </a:r>
            <a:r>
              <a:rPr lang="en-US" sz="2800"/>
              <a:t> </a:t>
            </a:r>
            <a:r>
              <a:rPr lang="en-US" sz="2800" err="1"/>
              <a:t>exprima</a:t>
            </a:r>
            <a:r>
              <a:rPr lang="en-US" sz="2800"/>
              <a:t> </a:t>
            </a:r>
            <a:r>
              <a:rPr lang="en-US" sz="2800" err="1"/>
              <a:t>programatic</a:t>
            </a:r>
            <a:r>
              <a:rPr lang="en-US" sz="2800"/>
              <a:t> / </a:t>
            </a:r>
            <a:r>
              <a:rPr lang="en-US" sz="2800" err="1"/>
              <a:t>matematic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Avem</a:t>
            </a:r>
            <a:r>
              <a:rPr lang="en-US" sz="2800"/>
              <a:t> date / </a:t>
            </a:r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în</a:t>
            </a:r>
            <a:r>
              <a:rPr lang="en-US" sz="2800"/>
              <a:t> care </a:t>
            </a:r>
            <a:r>
              <a:rPr lang="en-US" sz="2800" err="1"/>
              <a:t>regăsim</a:t>
            </a:r>
            <a:r>
              <a:rPr lang="en-US" sz="2800"/>
              <a:t> </a:t>
            </a:r>
            <a:r>
              <a:rPr lang="en-US" sz="2800" err="1"/>
              <a:t>acest</a:t>
            </a:r>
            <a:r>
              <a:rPr lang="en-US" sz="2800"/>
              <a:t> </a:t>
            </a:r>
            <a:r>
              <a:rPr lang="en-US" sz="2800" err="1"/>
              <a:t>tipar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err="1"/>
              <a:t>Programare</a:t>
            </a:r>
            <a:r>
              <a:rPr lang="en-US"/>
              <a:t> </a:t>
            </a:r>
            <a:r>
              <a:rPr lang="en-US" err="1"/>
              <a:t>tradițională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err="1"/>
              <a:t>Învățare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Ce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r>
              <a:rPr lang="en-US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/>
              <a:t>in one or more of these problems if a carefully selected group of scientists work on it together </a:t>
            </a:r>
            <a:r>
              <a:rPr lang="en-US" sz="2600">
                <a:solidFill>
                  <a:srgbClr val="FF0000"/>
                </a:solidFill>
              </a:rPr>
              <a:t>for a summer.”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1990: </a:t>
            </a:r>
            <a:r>
              <a:rPr lang="en-US" sz="2600" err="1"/>
              <a:t>Rețelele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descoperirii</a:t>
            </a:r>
            <a:r>
              <a:rPr lang="en-US" sz="2600"/>
              <a:t> </a:t>
            </a:r>
            <a:r>
              <a:rPr lang="en-US" sz="2600" err="1"/>
              <a:t>algoritmului</a:t>
            </a:r>
            <a:r>
              <a:rPr lang="en-US" sz="2600"/>
              <a:t> de </a:t>
            </a:r>
            <a:r>
              <a:rPr lang="en-US" sz="2600" err="1"/>
              <a:t>propagare</a:t>
            </a:r>
            <a:r>
              <a:rPr lang="en-US" sz="2600"/>
              <a:t> a </a:t>
            </a:r>
            <a:r>
              <a:rPr lang="en-US" sz="2600" err="1"/>
              <a:t>erorii</a:t>
            </a:r>
            <a:r>
              <a:rPr lang="en-US" sz="2600"/>
              <a:t> </a:t>
            </a:r>
            <a:r>
              <a:rPr lang="en-US" sz="2600" err="1"/>
              <a:t>înapoi</a:t>
            </a:r>
            <a:r>
              <a:rPr lang="en-US" sz="2600"/>
              <a:t> </a:t>
            </a:r>
            <a:r>
              <a:rPr lang="en-US" sz="2600" err="1"/>
              <a:t>pentru</a:t>
            </a:r>
            <a:r>
              <a:rPr lang="en-US" sz="2600"/>
              <a:t> </a:t>
            </a:r>
            <a:r>
              <a:rPr lang="en-US" sz="2600" err="1"/>
              <a:t>rețele</a:t>
            </a:r>
            <a:r>
              <a:rPr lang="en-US" sz="2600"/>
              <a:t> cu </a:t>
            </a:r>
            <a:r>
              <a:rPr lang="en-US" sz="2600" err="1"/>
              <a:t>mai</a:t>
            </a:r>
            <a:r>
              <a:rPr lang="en-US" sz="2600"/>
              <a:t> </a:t>
            </a:r>
            <a:r>
              <a:rPr lang="en-US" sz="2600" err="1"/>
              <a:t>multe</a:t>
            </a:r>
            <a:r>
              <a:rPr lang="en-US" sz="2600"/>
              <a:t> </a:t>
            </a:r>
            <a:r>
              <a:rPr lang="en-US" sz="2600" err="1"/>
              <a:t>straturi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2000: </a:t>
            </a:r>
            <a:r>
              <a:rPr lang="en-US" sz="2600" err="1"/>
              <a:t>Metodele</a:t>
            </a:r>
            <a:r>
              <a:rPr lang="en-US" sz="2600"/>
              <a:t> kernel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din </a:t>
            </a:r>
            <a:r>
              <a:rPr lang="en-US" sz="2600" err="1"/>
              <a:t>cauza</a:t>
            </a:r>
            <a:r>
              <a:rPr lang="en-US" sz="2600"/>
              <a:t> </a:t>
            </a:r>
            <a:r>
              <a:rPr lang="en-US" sz="2600" err="1"/>
              <a:t>instabilității</a:t>
            </a:r>
            <a:r>
              <a:rPr lang="en-US" sz="2600"/>
              <a:t> </a:t>
            </a:r>
            <a:r>
              <a:rPr lang="en-US" sz="2600" err="1"/>
              <a:t>rețelelor</a:t>
            </a:r>
            <a:r>
              <a:rPr lang="en-US" sz="2600"/>
              <a:t> </a:t>
            </a:r>
            <a:r>
              <a:rPr lang="en-US" sz="2600" err="1"/>
              <a:t>neuronale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2010: </a:t>
            </a:r>
            <a:r>
              <a:rPr lang="en-US" sz="2600" err="1"/>
              <a:t>Revenirea</a:t>
            </a:r>
            <a:r>
              <a:rPr lang="en-US" sz="2600"/>
              <a:t> la </a:t>
            </a:r>
            <a:r>
              <a:rPr lang="en-US" sz="2600" err="1"/>
              <a:t>rețele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conceptului</a:t>
            </a:r>
            <a:r>
              <a:rPr lang="en-US" sz="2600"/>
              <a:t> de </a:t>
            </a:r>
            <a:r>
              <a:rPr lang="en-US" sz="2600" err="1"/>
              <a:t>învățare</a:t>
            </a:r>
            <a:r>
              <a:rPr lang="en-US" sz="2600"/>
              <a:t> </a:t>
            </a:r>
            <a:r>
              <a:rPr lang="en-US" sz="2600" err="1"/>
              <a:t>profundă</a:t>
            </a:r>
            <a:r>
              <a:rPr lang="en-US" sz="260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funcționează</a:t>
            </a:r>
            <a:r>
              <a:rPr lang="en-US"/>
              <a:t> </a:t>
            </a:r>
            <a:r>
              <a:rPr lang="en-US" err="1"/>
              <a:t>în</a:t>
            </a:r>
            <a:r>
              <a:rPr lang="en-US"/>
              <a:t> prezent?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multă</a:t>
            </a:r>
            <a:r>
              <a:rPr lang="en-US" sz="2800"/>
              <a:t> </a:t>
            </a:r>
            <a:r>
              <a:rPr lang="en-US" sz="2800" err="1"/>
              <a:t>putere</a:t>
            </a:r>
            <a:r>
              <a:rPr lang="en-US" sz="2800"/>
              <a:t> de </a:t>
            </a:r>
            <a:r>
              <a:rPr lang="en-US" sz="2800" err="1"/>
              <a:t>calcul</a:t>
            </a: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multe</a:t>
            </a:r>
            <a:r>
              <a:rPr lang="en-US" sz="280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err="1"/>
              <a:t>Modele</a:t>
            </a:r>
            <a:r>
              <a:rPr lang="en-US" sz="2800"/>
              <a:t> </a:t>
            </a:r>
            <a:r>
              <a:rPr lang="en-US" sz="2800" err="1"/>
              <a:t>mai</a:t>
            </a:r>
            <a:r>
              <a:rPr lang="en-US" sz="2800"/>
              <a:t> </a:t>
            </a:r>
            <a:r>
              <a:rPr lang="en-US" sz="2800" err="1"/>
              <a:t>bune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Acuratețe</a:t>
            </a:r>
            <a:endParaRPr lang="en-US" sz="1984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Numărul</a:t>
            </a:r>
            <a:r>
              <a:rPr lang="en-US" sz="1984"/>
              <a:t> de </a:t>
            </a:r>
            <a:r>
              <a:rPr lang="en-US" sz="1984" err="1"/>
              <a:t>exemple</a:t>
            </a:r>
            <a:r>
              <a:rPr lang="en-US" sz="1984"/>
              <a:t> </a:t>
            </a:r>
            <a:r>
              <a:rPr lang="en-US" sz="1984" err="1"/>
              <a:t>pentru</a:t>
            </a:r>
            <a:r>
              <a:rPr lang="en-US" sz="1984"/>
              <a:t> </a:t>
            </a:r>
            <a:r>
              <a:rPr lang="en-US" sz="1984" err="1"/>
              <a:t>antrenare</a:t>
            </a:r>
            <a:endParaRPr lang="en-US" sz="1984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Profesori</a:t>
            </a:r>
            <a:r>
              <a:rPr lang="en-US"/>
              <a:t> -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1" y="1769039"/>
            <a:ext cx="9340768" cy="54893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err="1"/>
              <a:t>Cursuri</a:t>
            </a:r>
            <a:r>
              <a:rPr lang="en-US" sz="240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Radu Ionescu (</a:t>
            </a:r>
            <a:r>
              <a:rPr lang="en-US" sz="2400" err="1"/>
              <a:t>raducu.ionescu@gmail.com</a:t>
            </a:r>
            <a:r>
              <a:rPr lang="en-US" sz="2400"/>
              <a:t>)</a:t>
            </a:r>
          </a:p>
          <a:p>
            <a:pPr marL="0" indent="0">
              <a:buNone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err="1"/>
              <a:t>Laboratoare</a:t>
            </a:r>
            <a:r>
              <a:rPr lang="en-US" sz="240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Alin </a:t>
            </a:r>
            <a:r>
              <a:rPr lang="en-US" sz="2400" err="1"/>
              <a:t>Croitoru</a:t>
            </a:r>
            <a:r>
              <a:rPr lang="en-US" sz="2400"/>
              <a:t> (</a:t>
            </a:r>
            <a:r>
              <a:rPr lang="en-GB" sz="2400"/>
              <a:t>alincroitoru97</a:t>
            </a:r>
            <a:r>
              <a:rPr lang="en-US" sz="2400"/>
              <a:t>@</a:t>
            </a:r>
            <a:r>
              <a:rPr lang="en-US" sz="2400" err="1"/>
              <a:t>gmail.com</a:t>
            </a:r>
            <a:r>
              <a:rPr lang="en-US" sz="240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Dana </a:t>
            </a:r>
            <a:r>
              <a:rPr lang="en-US" sz="2400" err="1"/>
              <a:t>Dăscălescu</a:t>
            </a:r>
            <a:r>
              <a:rPr lang="en-US" sz="2400"/>
              <a:t> (danadascalescu00@gmail.com)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Vlad </a:t>
            </a:r>
            <a:r>
              <a:rPr lang="en-US" sz="2400" err="1"/>
              <a:t>Hondru</a:t>
            </a:r>
            <a:r>
              <a:rPr lang="en-US" sz="2400"/>
              <a:t> (vlad.hondru25@gmail.com)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Eduard </a:t>
            </a:r>
            <a:r>
              <a:rPr lang="en-US" sz="2400" err="1"/>
              <a:t>Poesina</a:t>
            </a:r>
            <a:r>
              <a:rPr lang="en-US" sz="2400"/>
              <a:t> (eduard_poe2000@yahoo.com)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Diana </a:t>
            </a:r>
            <a:r>
              <a:rPr lang="en-US" sz="2400" err="1"/>
              <a:t>Grigore</a:t>
            </a:r>
            <a:r>
              <a:rPr lang="en-US" sz="2400"/>
              <a:t> (diana.grigore13@s.unibuc.ro)</a:t>
            </a:r>
          </a:p>
          <a:p>
            <a:pPr>
              <a:buFont typeface="Wingdings" pitchFamily="2" charset="2"/>
              <a:buChar char="Ø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09557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Mii de </a:t>
                </a:r>
                <a:r>
                  <a:rPr lang="en-US" sz="2800" err="1"/>
                  <a:t>algoritmi</a:t>
                </a:r>
                <a:r>
                  <a:rPr lang="en-US" sz="2800"/>
                  <a:t> de </a:t>
                </a:r>
                <a:r>
                  <a:rPr lang="en-US" sz="2800" err="1"/>
                  <a:t>învățare</a:t>
                </a:r>
                <a:r>
                  <a:rPr lang="en-US" sz="2800"/>
                  <a:t> automata </a:t>
                </a:r>
                <a:r>
                  <a:rPr lang="en-US" sz="2800" err="1"/>
                  <a:t>existenți</a:t>
                </a:r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Cercetătorii</a:t>
                </a:r>
                <a:r>
                  <a:rPr lang="en-US" sz="2800"/>
                  <a:t> </a:t>
                </a:r>
                <a:r>
                  <a:rPr lang="en-US" sz="2800" err="1"/>
                  <a:t>publică</a:t>
                </a:r>
                <a:r>
                  <a:rPr lang="en-US" sz="2800"/>
                  <a:t> </a:t>
                </a:r>
                <a:r>
                  <a:rPr lang="en-US" sz="2800" err="1"/>
                  <a:t>sute</a:t>
                </a:r>
                <a:r>
                  <a:rPr lang="en-US" sz="2800"/>
                  <a:t> de </a:t>
                </a:r>
                <a:r>
                  <a:rPr lang="en-US" sz="2800" err="1"/>
                  <a:t>noi</a:t>
                </a:r>
                <a:r>
                  <a:rPr lang="en-US" sz="2800"/>
                  <a:t> </a:t>
                </a:r>
                <a:r>
                  <a:rPr lang="en-US" sz="2800" err="1"/>
                  <a:t>algoritmi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fiecare</a:t>
                </a:r>
                <a:r>
                  <a:rPr lang="en-US" sz="280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Simplificând</a:t>
                </a:r>
                <a:r>
                  <a:rPr lang="en-US" sz="2800"/>
                  <a:t> </a:t>
                </a:r>
                <a:r>
                  <a:rPr lang="en-US" sz="2800" err="1"/>
                  <a:t>decenii</a:t>
                </a:r>
                <a:r>
                  <a:rPr lang="en-US" sz="2800"/>
                  <a:t> de </a:t>
                </a:r>
                <a:r>
                  <a:rPr lang="en-US" sz="2800" err="1"/>
                  <a:t>cercetare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domeniu</a:t>
                </a:r>
                <a:r>
                  <a:rPr lang="en-US" sz="2800"/>
                  <a:t>, </a:t>
                </a:r>
                <a:r>
                  <a:rPr lang="en-US" sz="2800" err="1"/>
                  <a:t>putem</a:t>
                </a:r>
                <a:r>
                  <a:rPr lang="en-US" sz="2800"/>
                  <a:t> reduce </a:t>
                </a: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automată</a:t>
                </a:r>
                <a:r>
                  <a:rPr lang="en-US" sz="280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unei</a:t>
                </a:r>
                <a:r>
                  <a:rPr lang="en-US" sz="2800"/>
                  <a:t> </a:t>
                </a:r>
                <a:r>
                  <a:rPr lang="en-US" sz="2800" err="1"/>
                  <a:t>funcții</a:t>
                </a:r>
                <a:r>
                  <a:rPr lang="en-US" sz="2800"/>
                  <a:t> f care </a:t>
                </a:r>
                <a:r>
                  <a:rPr lang="en-US" sz="2800" err="1"/>
                  <a:t>să</a:t>
                </a:r>
                <a:r>
                  <a:rPr lang="en-US" sz="2800"/>
                  <a:t> </a:t>
                </a:r>
                <a:r>
                  <a:rPr lang="en-US" sz="2800" err="1"/>
                  <a:t>mapeze</a:t>
                </a:r>
                <a:r>
                  <a:rPr lang="en-US" sz="2800"/>
                  <a:t> un input X </a:t>
                </a:r>
                <a:r>
                  <a:rPr lang="en-US" sz="2800" err="1"/>
                  <a:t>către</a:t>
                </a:r>
                <a:r>
                  <a:rPr lang="en-US" sz="2800"/>
                  <a:t> un output Y, </a:t>
                </a:r>
                <a:r>
                  <a:rPr lang="en-US" sz="2800" err="1"/>
                  <a:t>anume</a:t>
                </a:r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Exemplu</a:t>
                </a:r>
                <a:r>
                  <a:rPr lang="en-US" sz="2800"/>
                  <a:t>: X: email-</a:t>
                </a:r>
                <a:r>
                  <a:rPr lang="en-US" sz="2800" err="1"/>
                  <a:t>uri</a:t>
                </a:r>
                <a:r>
                  <a:rPr lang="en-US" sz="2800"/>
                  <a:t>, Y: {spam, non-spam}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Input: X   			(</a:t>
                </a:r>
                <a:r>
                  <a:rPr lang="en-US" sz="2800" err="1"/>
                  <a:t>imagini</a:t>
                </a:r>
                <a:r>
                  <a:rPr lang="en-US" sz="2800"/>
                  <a:t>, </a:t>
                </a:r>
                <a:r>
                  <a:rPr lang="en-US" sz="2800" err="1"/>
                  <a:t>texte</a:t>
                </a:r>
                <a:r>
                  <a:rPr lang="en-US" sz="2800"/>
                  <a:t>, email-</a:t>
                </a:r>
                <a:r>
                  <a:rPr lang="en-US" sz="2800" err="1"/>
                  <a:t>uri</a:t>
                </a:r>
                <a:r>
                  <a:rPr lang="en-US" sz="280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Output: Y			(spam </a:t>
                </a:r>
                <a:r>
                  <a:rPr lang="en-US" sz="2800" err="1"/>
                  <a:t>sau</a:t>
                </a:r>
                <a:r>
                  <a:rPr lang="en-US" sz="280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Funcție</a:t>
                </a:r>
                <a:r>
                  <a:rPr lang="en-US" sz="2800"/>
                  <a:t> Target (</a:t>
                </a:r>
                <a:r>
                  <a:rPr lang="en-US" sz="2800" err="1"/>
                  <a:t>necunoscută</a:t>
                </a:r>
                <a:r>
                  <a:rPr lang="en-US" sz="280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			(</a:t>
                </a:r>
                <a:r>
                  <a:rPr lang="en-US" sz="2800" err="1"/>
                  <a:t>realitatea</a:t>
                </a:r>
                <a:r>
                  <a:rPr lang="en-US" sz="2800"/>
                  <a:t> / ”</a:t>
                </a:r>
                <a:r>
                  <a:rPr lang="en-US" sz="2800" err="1"/>
                  <a:t>adevărata</a:t>
                </a:r>
                <a:r>
                  <a:rPr lang="en-US" sz="2800"/>
                  <a:t>” </a:t>
                </a:r>
                <a:r>
                  <a:rPr lang="en-US" sz="2800" err="1"/>
                  <a:t>mapare</a:t>
                </a:r>
                <a:r>
                  <a:rPr lang="en-US" sz="2800"/>
                  <a:t>)</a:t>
                </a:r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,…</a:t>
                </a:r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Model</a:t>
                </a:r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/>
              <a:t>Orice</a:t>
            </a:r>
            <a:r>
              <a:rPr lang="en-US" sz="3200"/>
              <a:t> </a:t>
            </a:r>
            <a:r>
              <a:rPr lang="en-US" sz="3200" err="1"/>
              <a:t>algoritm</a:t>
            </a:r>
            <a:r>
              <a:rPr lang="en-US" sz="3200"/>
              <a:t> de </a:t>
            </a:r>
            <a:r>
              <a:rPr lang="en-US" sz="3200" err="1"/>
              <a:t>învățare</a:t>
            </a:r>
            <a:r>
              <a:rPr lang="en-US" sz="3200"/>
              <a:t> </a:t>
            </a:r>
            <a:r>
              <a:rPr lang="en-US" sz="3200" err="1"/>
              <a:t>automată</a:t>
            </a:r>
            <a:r>
              <a:rPr lang="en-US" sz="3200"/>
              <a:t> are 3 </a:t>
            </a:r>
            <a:r>
              <a:rPr lang="en-US" sz="3200" err="1"/>
              <a:t>componente</a:t>
            </a:r>
            <a:r>
              <a:rPr lang="en-US" sz="320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Reprezentare</a:t>
            </a:r>
            <a:r>
              <a:rPr lang="en-US" sz="3200"/>
              <a:t> / </a:t>
            </a:r>
            <a:r>
              <a:rPr lang="en-US" sz="3200" err="1"/>
              <a:t>Modelare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Evaluare</a:t>
            </a:r>
            <a:r>
              <a:rPr lang="en-US" sz="3200"/>
              <a:t> / </a:t>
            </a:r>
            <a:r>
              <a:rPr lang="en-US" sz="3200" err="1"/>
              <a:t>Funcție</a:t>
            </a:r>
            <a:r>
              <a:rPr lang="en-US" sz="3200"/>
              <a:t> </a:t>
            </a:r>
            <a:r>
              <a:rPr lang="en-US" sz="3200" err="1"/>
              <a:t>obiectiv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Optimizare</a:t>
            </a:r>
            <a:endParaRPr lang="en-US" sz="3200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 </a:t>
            </a:r>
            <a:r>
              <a:rPr lang="en-US" err="1"/>
              <a:t>cunoștințe</a:t>
            </a:r>
            <a:r>
              <a:rPr lang="en-US"/>
              <a:t>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necesare</a:t>
            </a:r>
            <a:r>
              <a:rPr lang="en-US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Matematică</a:t>
            </a:r>
            <a:r>
              <a:rPr lang="en-US" sz="2200"/>
              <a:t> </a:t>
            </a:r>
            <a:r>
              <a:rPr lang="en-US" sz="2200" err="1"/>
              <a:t>aplicată</a:t>
            </a:r>
            <a:endParaRPr lang="en-US" sz="2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Biologie</a:t>
            </a:r>
            <a:endParaRPr lang="en-US" sz="2200"/>
          </a:p>
          <a:p>
            <a:pPr algn="ctr"/>
            <a:r>
              <a:rPr lang="en-US" sz="2200" err="1"/>
              <a:t>Neurologie</a:t>
            </a:r>
            <a:endParaRPr lang="en-US" sz="2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Informatică</a:t>
            </a:r>
            <a:endParaRPr lang="en-US" sz="22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Statistică</a:t>
            </a:r>
            <a:endParaRPr lang="en-US" sz="2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Învățare</a:t>
            </a:r>
            <a:r>
              <a:rPr lang="en-US" sz="2200"/>
              <a:t> </a:t>
            </a:r>
            <a:r>
              <a:rPr lang="en-US" sz="2200" err="1"/>
              <a:t>automată</a:t>
            </a:r>
            <a:endParaRPr lang="en-US" sz="22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Biologia</a:t>
            </a:r>
            <a:r>
              <a:rPr lang="en-US" sz="2000"/>
              <a:t> </a:t>
            </a:r>
            <a:r>
              <a:rPr lang="en-US" sz="2000" err="1"/>
              <a:t>învățării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Sursă</a:t>
            </a:r>
            <a:r>
              <a:rPr lang="en-US" sz="2000"/>
              <a:t> de </a:t>
            </a:r>
            <a:r>
              <a:rPr lang="en-US" sz="2000" err="1"/>
              <a:t>inspirație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rețele</a:t>
            </a:r>
            <a:r>
              <a:rPr lang="en-US" sz="2000"/>
              <a:t> </a:t>
            </a:r>
            <a:r>
              <a:rPr lang="en-US" sz="2000" err="1"/>
              <a:t>neuronale</a:t>
            </a:r>
            <a:endParaRPr 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Algoritmi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Structuri</a:t>
            </a:r>
            <a:r>
              <a:rPr lang="en-US" sz="200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Analiza</a:t>
            </a:r>
            <a:r>
              <a:rPr lang="en-US" sz="2000"/>
              <a:t> </a:t>
            </a:r>
            <a:r>
              <a:rPr lang="en-US" sz="2000" err="1"/>
              <a:t>complexității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arbori</a:t>
            </a:r>
            <a:r>
              <a:rPr lang="en-US" sz="200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Tehnici</a:t>
            </a:r>
            <a:r>
              <a:rPr lang="en-US" sz="2000"/>
              <a:t> de </a:t>
            </a:r>
            <a:r>
              <a:rPr lang="en-US" sz="2000" err="1"/>
              <a:t>estimare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Paradigme</a:t>
            </a:r>
            <a:r>
              <a:rPr lang="en-US" sz="2000"/>
              <a:t> </a:t>
            </a:r>
            <a:r>
              <a:rPr lang="en-US" sz="2000" err="1"/>
              <a:t>teoretice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Optimalitate</a:t>
            </a:r>
            <a:r>
              <a:rPr lang="en-US" sz="2000"/>
              <a:t>, </a:t>
            </a:r>
            <a:r>
              <a:rPr lang="en-US" sz="2000" err="1"/>
              <a:t>eficiență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regula</a:t>
            </a:r>
            <a:r>
              <a:rPr lang="en-US" sz="200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Optimizare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Algebră</a:t>
            </a:r>
            <a:r>
              <a:rPr lang="en-US" sz="2000"/>
              <a:t> </a:t>
            </a:r>
            <a:r>
              <a:rPr lang="en-US" sz="2000" err="1"/>
              <a:t>liniară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Derivate </a:t>
            </a:r>
            <a:r>
              <a:rPr lang="en-US" sz="2000" err="1"/>
              <a:t>și</a:t>
            </a:r>
            <a:r>
              <a:rPr lang="en-US" sz="2000"/>
              <a:t> </a:t>
            </a:r>
            <a:r>
              <a:rPr lang="en-US" sz="2000" err="1"/>
              <a:t>integrale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imagine ca un vector x cu 784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9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308513" y="2502001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37790-CCE7-A54D-9718-2368343DF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" y="2502001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examen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finale de la examen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(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examen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laboratorul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”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test de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“Dollars”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err="1"/>
              <a:t>Numărăm</a:t>
            </a:r>
            <a:r>
              <a:rPr lang="en-US"/>
              <a:t> </a:t>
            </a:r>
            <a:r>
              <a:rPr lang="en-US" err="1"/>
              <a:t>cuvintele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err="1"/>
              <a:t>Obținem</a:t>
            </a:r>
            <a:r>
              <a:rPr lang="en-US" sz="3307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Algoritm</a:t>
            </a:r>
            <a:r>
              <a:rPr lang="en-US"/>
              <a:t> de </a:t>
            </a:r>
            <a:r>
              <a:rPr lang="en-US" err="1"/>
              <a:t>detectare</a:t>
            </a:r>
            <a:r>
              <a:rPr lang="en-US"/>
              <a:t> a spam-</a:t>
            </a:r>
            <a:r>
              <a:rPr lang="en-US" err="1"/>
              <a:t>ului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ce</a:t>
              </a:r>
              <a:r>
                <a:rPr lang="en-US" sz="2000"/>
                <a:t>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cuvinte</a:t>
              </a:r>
              <a:r>
                <a:rPr lang="en-US" sz="200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unde</a:t>
              </a:r>
              <a:r>
                <a:rPr lang="en-US" sz="2000"/>
                <a:t> vin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ponderi</a:t>
              </a:r>
              <a:r>
                <a:rPr lang="en-US" sz="200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 </a:t>
            </a:r>
            <a:r>
              <a:rPr lang="en-US" sz="2000" err="1"/>
              <a:t>ce</a:t>
            </a:r>
            <a:r>
              <a:rPr lang="en-US" sz="2000"/>
              <a:t> </a:t>
            </a:r>
            <a:r>
              <a:rPr lang="en-US" sz="2000" err="1"/>
              <a:t>combinație</a:t>
            </a:r>
            <a:r>
              <a:rPr lang="en-US" sz="2000"/>
              <a:t> </a:t>
            </a:r>
            <a:r>
              <a:rPr lang="en-US" sz="2000" err="1"/>
              <a:t>liniară</a:t>
            </a:r>
            <a:r>
              <a:rPr lang="en-US" sz="200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/>
                <a:t>Confidență</a:t>
              </a:r>
              <a:r>
                <a:rPr lang="en-US" sz="2000"/>
                <a:t> / </a:t>
              </a:r>
              <a:r>
                <a:rPr lang="en-US" sz="2000" err="1"/>
                <a:t>garanția</a:t>
              </a:r>
              <a:r>
                <a:rPr lang="en-US" sz="2000"/>
                <a:t> </a:t>
              </a:r>
              <a:r>
                <a:rPr lang="en-US" sz="2000" err="1"/>
                <a:t>performanței</a:t>
              </a:r>
              <a:r>
                <a:rPr lang="en-US" sz="200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 (la master)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clusterizarea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aglomerativă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MNIST </a:t>
            </a:r>
            <a:r>
              <a:rPr lang="en-US" sz="2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375920" y="1557360"/>
            <a:ext cx="941832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extra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cursurilor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laboratoarelor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(se </a:t>
            </a:r>
            <a:r>
              <a:rPr lang="en-US" sz="2200" spc="-1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la prima </a:t>
            </a:r>
            <a:r>
              <a:rPr lang="en-US" sz="2200" spc="-1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examinare</a:t>
            </a:r>
            <a:r>
              <a:rPr lang="en-US" sz="2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conform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clasamentului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Kahoot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 3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0.3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curs,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următorii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3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ș.a.m.d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Primul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răspunde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o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întrebare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exercițiu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primește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 0.4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persoană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punctează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răspunsuri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corecte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examen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8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trăsături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principiul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“bottleneck”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detectarea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evenimentelor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anormale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 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(la master)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tip auto-encoder (la master)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sunt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puteți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realizarea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1-10 =&gt; 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11-20 =&gt; 4.5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21-30 =&gt; 4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71-80 =&gt; 1.5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81-90 =&gt;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după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scădea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bonificație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documentație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Conduce la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trategii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alt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ecunoaștere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texturi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393539" y="1151906"/>
            <a:ext cx="9317620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1: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recunoașterea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expresiilor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faciale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persoane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 tip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114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7711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Ce </a:t>
            </a:r>
            <a:r>
              <a:rPr lang="en-US" sz="2400" err="1"/>
              <a:t>vârstă</a:t>
            </a:r>
            <a:r>
              <a:rPr lang="en-US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897082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cod+documentație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adresa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7989" algn="just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fmi.unibuc.ia@gmail.com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Trimiteți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fișiere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 (nu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acceptă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ipynb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suplimentare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comunicate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pagina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competiției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Testul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implementarea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pe un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set de date, o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parte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semnificativă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din nota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obținuță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fiind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proporțională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acuratețea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atingerea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fi maxim.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exista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câteva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cerințe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(cu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separat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) care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ajute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modelului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hiperparametrilor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proiecte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verificat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cu soft-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anti-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plagiat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pe web (sub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nicio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formă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măcăr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din …)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colegi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Bonificația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retrasă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baza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similarităților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identificate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8494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779367-7705-AB4E-BB21-AF7D8DA7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0" y="1439593"/>
            <a:ext cx="8801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8788</TotalTime>
  <Words>2654</Words>
  <Application>Microsoft Macintosh PowerPoint</Application>
  <PresentationFormat>Custom</PresentationFormat>
  <Paragraphs>436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Profesori - învățarea automată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Exemple de plagiarism</vt:lpstr>
      <vt:lpstr>PowerPoint Presentation</vt:lpstr>
      <vt:lpstr>Exemple de plagiarism</vt:lpstr>
      <vt:lpstr>Exemple de plagiarism</vt:lpstr>
      <vt:lpstr>Exemple de plagiarism</vt:lpstr>
      <vt:lpstr>Exemple de plagiarism</vt:lpstr>
      <vt:lpstr>Exemple acceptabile</vt:lpstr>
      <vt:lpstr>Exemple acceptabile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410</cp:revision>
  <cp:lastPrinted>2019-02-19T09:18:26Z</cp:lastPrinted>
  <dcterms:created xsi:type="dcterms:W3CDTF">2016-10-12T16:27:10Z</dcterms:created>
  <dcterms:modified xsi:type="dcterms:W3CDTF">2024-02-26T08:27:51Z</dcterms:modified>
  <dc:language>en-US</dc:language>
</cp:coreProperties>
</file>